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4" r:id="rId2"/>
    <p:sldId id="298" r:id="rId3"/>
  </p:sldIdLst>
  <p:sldSz cx="12192000" cy="6858000"/>
  <p:notesSz cx="7010400" cy="92360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Montserrat Medium" panose="020B0604020202020204" charset="0"/>
      <p:regular r:id="rId14"/>
      <p:italic r:id="rId15"/>
    </p:embeddedFont>
    <p:embeddedFont>
      <p:font typeface="Montserrat SemiBold" panose="020B0604020202020204" charset="0"/>
      <p:bold r:id="rId16"/>
      <p:boldItalic r:id="rId17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145"/>
    <a:srgbClr val="BC945A"/>
    <a:srgbClr val="DEC9A2"/>
    <a:srgbClr val="404040"/>
    <a:srgbClr val="245C4F"/>
    <a:srgbClr val="6E152E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86370"/>
  </p:normalViewPr>
  <p:slideViewPr>
    <p:cSldViewPr snapToGrid="0" snapToObjects="1">
      <p:cViewPr varScale="1">
        <p:scale>
          <a:sx n="55" d="100"/>
          <a:sy n="55" d="100"/>
        </p:scale>
        <p:origin x="85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B27098C-DB7B-4ABC-BEDC-3C6CD5DE3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029F27-809B-49C0-A267-0071C6C7C5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166568E-15D3-442A-A74D-5C6FBB66A395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ADD226-6C6B-4A53-82F0-0B02C6C53E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0DA12B-C757-4789-84FF-3CDAD8F856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7FD614D-3D19-4F9F-86FF-5EE140996AA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1390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35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 CREM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MX" dirty="0"/>
              <a:t>TÍTULO DE LA</a:t>
            </a:r>
            <a:br>
              <a:rPr lang="es-MX" dirty="0"/>
            </a:br>
            <a:r>
              <a:rPr lang="es-MX" dirty="0"/>
              <a:t>PRESENTACIÓN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MX" dirty="0"/>
              <a:t>SUBTÍTULO</a:t>
            </a:r>
            <a:endParaRPr lang="es-ES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7026C3A-072A-4E4D-9ACD-01A67AD88FA7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7BA3B5D-3461-4279-9FCD-8CB95A99B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700" y="4436507"/>
            <a:ext cx="2139142" cy="14042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CAE977-E5E6-4E66-9AF0-A8A42FC531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263" y="4192393"/>
            <a:ext cx="1885567" cy="2185279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3E823C05-9A40-4A3C-92F8-B62F5D393B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21" y="5031637"/>
            <a:ext cx="2414228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 CREM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598714"/>
            <a:ext cx="10942320" cy="1213257"/>
          </a:xfrm>
          <a:prstGeom prst="rect">
            <a:avLst/>
          </a:prstGeom>
          <a:noFill/>
        </p:spPr>
        <p:txBody>
          <a:bodyPr/>
          <a:lstStyle>
            <a:lvl1pPr algn="l"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810814-01CA-4CE1-A9D5-23097AB3A9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5424" y="1746179"/>
            <a:ext cx="736880" cy="8583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D568E0-F529-4F07-940B-1243BD201496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6596" r="56580" b="85329"/>
          <a:stretch/>
        </p:blipFill>
        <p:spPr>
          <a:xfrm>
            <a:off x="12590512" y="1973243"/>
            <a:ext cx="1790700" cy="5358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8F9028D-42DC-435F-9B53-1C10DD26EAA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164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Contenido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4AEBAB5D-8829-4B57-8D8F-B6180D632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840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Contenido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3AF4127-7080-4628-A825-730B4880603A}"/>
              </a:ext>
            </a:extLst>
          </p:cNvPr>
          <p:cNvGrpSpPr/>
          <p:nvPr userDrawn="1"/>
        </p:nvGrpSpPr>
        <p:grpSpPr>
          <a:xfrm>
            <a:off x="8622293" y="371650"/>
            <a:ext cx="3184513" cy="858344"/>
            <a:chOff x="8622293" y="371650"/>
            <a:chExt cx="3184513" cy="85834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5173BCB-0CDE-469C-AB4B-B01BB5EC5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20" name="Marcador de contenido 5">
              <a:extLst>
                <a:ext uri="{FF2B5EF4-FFF2-40B4-BE49-F238E27FC236}">
                  <a16:creationId xmlns:a16="http://schemas.microsoft.com/office/drawing/2014/main" id="{A0530E07-3029-4B01-BAB1-DC843029C1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5377" y="609555"/>
              <a:ext cx="1488073" cy="436431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3180B9CD-BA1A-4B2D-943E-0C4C095B5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622293" y="587951"/>
              <a:ext cx="664846" cy="436431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D99415B7-A433-4B1C-A77B-A9585A8431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114" y="587951"/>
            <a:ext cx="269754" cy="11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0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 2 CREM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Contenido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C7B446D-A62F-49F7-BDCD-CA022E57FFD8}"/>
              </a:ext>
            </a:extLst>
          </p:cNvPr>
          <p:cNvGrpSpPr/>
          <p:nvPr userDrawn="1"/>
        </p:nvGrpSpPr>
        <p:grpSpPr>
          <a:xfrm>
            <a:off x="8622293" y="371650"/>
            <a:ext cx="3184513" cy="858344"/>
            <a:chOff x="8622293" y="371650"/>
            <a:chExt cx="3184513" cy="858344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494A45E-73EE-48D1-901A-ED3CE11CD1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2" name="Marcador de contenido 5">
              <a:extLst>
                <a:ext uri="{FF2B5EF4-FFF2-40B4-BE49-F238E27FC236}">
                  <a16:creationId xmlns:a16="http://schemas.microsoft.com/office/drawing/2014/main" id="{C6831B5C-AAAC-4E05-8071-8E6202B48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5377" y="609555"/>
              <a:ext cx="1488073" cy="436431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3D61F4D-84BE-43A5-87D6-0646ED3C7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622293" y="587951"/>
              <a:ext cx="664846" cy="436431"/>
            </a:xfrm>
            <a:prstGeom prst="rect">
              <a:avLst/>
            </a:prstGeom>
          </p:spPr>
        </p:pic>
      </p:grp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9F03DC41-69F3-44AE-BBCB-6D7FD9D40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194" y="833998"/>
            <a:ext cx="4008846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ES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35A8437-2ECD-4F36-B161-5D2718203983}"/>
              </a:ext>
            </a:extLst>
          </p:cNvPr>
          <p:cNvGrpSpPr/>
          <p:nvPr userDrawn="1"/>
        </p:nvGrpSpPr>
        <p:grpSpPr>
          <a:xfrm>
            <a:off x="8622293" y="371650"/>
            <a:ext cx="3184513" cy="858344"/>
            <a:chOff x="8622293" y="371650"/>
            <a:chExt cx="3184513" cy="85834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6D22536-9616-461D-88CE-34D46BF86B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3" name="Marcador de contenido 5">
              <a:extLst>
                <a:ext uri="{FF2B5EF4-FFF2-40B4-BE49-F238E27FC236}">
                  <a16:creationId xmlns:a16="http://schemas.microsoft.com/office/drawing/2014/main" id="{9C456C47-DC3C-42DB-B553-904C5FC97F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5377" y="609555"/>
              <a:ext cx="1488073" cy="43643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7EE83E2-8BA2-4F3E-81AD-C543576649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622293" y="587951"/>
              <a:ext cx="664846" cy="436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5D8D996-5691-46F3-BD63-1FF5B69A6785}"/>
              </a:ext>
            </a:extLst>
          </p:cNvPr>
          <p:cNvGrpSpPr/>
          <p:nvPr userDrawn="1"/>
        </p:nvGrpSpPr>
        <p:grpSpPr>
          <a:xfrm>
            <a:off x="8622293" y="371650"/>
            <a:ext cx="3184513" cy="858344"/>
            <a:chOff x="8622293" y="371650"/>
            <a:chExt cx="3184513" cy="858344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53C1BB8-CE76-46EE-A09C-19AAF0CC0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20" name="Marcador de contenido 5">
              <a:extLst>
                <a:ext uri="{FF2B5EF4-FFF2-40B4-BE49-F238E27FC236}">
                  <a16:creationId xmlns:a16="http://schemas.microsoft.com/office/drawing/2014/main" id="{6AE248DB-5A88-4950-A999-30CC12506A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5377" y="609555"/>
              <a:ext cx="1488073" cy="436431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9DC6804-58EB-44C4-B5D0-E33B7E7F2B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622293" y="587951"/>
              <a:ext cx="664846" cy="436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79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9F9D9D4-A681-4D8C-B5CB-9EFB03BE1D22}"/>
              </a:ext>
            </a:extLst>
          </p:cNvPr>
          <p:cNvGrpSpPr/>
          <p:nvPr userDrawn="1"/>
        </p:nvGrpSpPr>
        <p:grpSpPr>
          <a:xfrm>
            <a:off x="8622293" y="371650"/>
            <a:ext cx="3184513" cy="858344"/>
            <a:chOff x="8622293" y="371650"/>
            <a:chExt cx="3184513" cy="858344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072B85E-31AD-42F8-8B26-46FC7F21F4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21" name="Marcador de contenido 5">
              <a:extLst>
                <a:ext uri="{FF2B5EF4-FFF2-40B4-BE49-F238E27FC236}">
                  <a16:creationId xmlns:a16="http://schemas.microsoft.com/office/drawing/2014/main" id="{99A97A9F-E51B-414C-99C7-3762AE48A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5377" y="609555"/>
              <a:ext cx="1488073" cy="436431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BB072F3-CE21-4E0B-8731-CDF2D5DB77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622293" y="587951"/>
              <a:ext cx="664846" cy="436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2" y="2164079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05/10/2021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3"/>
            <a:ext cx="4008846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ES" dirty="0"/>
              <a:t>TÍTULO</a:t>
            </a:r>
            <a:endParaRPr lang="en-US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4C60989-479A-4973-8195-BADD3E1BA50D}"/>
              </a:ext>
            </a:extLst>
          </p:cNvPr>
          <p:cNvGrpSpPr/>
          <p:nvPr userDrawn="1"/>
        </p:nvGrpSpPr>
        <p:grpSpPr>
          <a:xfrm>
            <a:off x="8622293" y="371650"/>
            <a:ext cx="3184513" cy="858344"/>
            <a:chOff x="8622293" y="371650"/>
            <a:chExt cx="3184513" cy="85834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E824F3F-34FE-449B-9869-F3B46E640D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9" name="Marcador de contenido 5">
              <a:extLst>
                <a:ext uri="{FF2B5EF4-FFF2-40B4-BE49-F238E27FC236}">
                  <a16:creationId xmlns:a16="http://schemas.microsoft.com/office/drawing/2014/main" id="{F3C5AC40-8C6F-4609-BE86-D72182826F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5377" y="609555"/>
              <a:ext cx="1488073" cy="436431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17286E0-B2FD-499A-84A7-FC96274FFE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622293" y="587951"/>
              <a:ext cx="664846" cy="43643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21D5E9B-BA47-4FAC-B867-9455FADEFC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5597" y="366713"/>
            <a:ext cx="2476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6116183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rgbClr val="404040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36762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72445"/>
            <a:ext cx="5682932" cy="26257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A359916-202A-4311-8201-8EB85C4783D8}"/>
              </a:ext>
            </a:extLst>
          </p:cNvPr>
          <p:cNvGrpSpPr/>
          <p:nvPr userDrawn="1"/>
        </p:nvGrpSpPr>
        <p:grpSpPr>
          <a:xfrm>
            <a:off x="8622293" y="371650"/>
            <a:ext cx="3184513" cy="858344"/>
            <a:chOff x="8622293" y="371650"/>
            <a:chExt cx="3184513" cy="85834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6C61A21-FD85-456B-893B-274953BDB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8" name="Marcador de contenido 5">
              <a:extLst>
                <a:ext uri="{FF2B5EF4-FFF2-40B4-BE49-F238E27FC236}">
                  <a16:creationId xmlns:a16="http://schemas.microsoft.com/office/drawing/2014/main" id="{2662D969-44B7-4102-A5F9-E8AAEF6436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5377" y="609555"/>
              <a:ext cx="1488073" cy="43643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63E1048-E71E-4524-AA10-BBF0FA198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622293" y="587951"/>
              <a:ext cx="664846" cy="436431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E9C5C59-1FFF-4A15-8F03-1171B90E4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5597" y="366713"/>
            <a:ext cx="2476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final CREM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6" y="2854446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MX" dirty="0"/>
              <a:t>¡GRACIAS!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8A83CB-FB04-44CB-BC16-45C0BF290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700" y="4436507"/>
            <a:ext cx="2139142" cy="14042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C0CF120-2B4A-4F36-830F-17DD80F647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263" y="4192393"/>
            <a:ext cx="1885567" cy="2185279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E80AEDED-E88D-4D69-ABB7-9FB15A5FB1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21" y="5031637"/>
            <a:ext cx="2414228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05/10/2021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6" r:id="rId3"/>
    <p:sldLayoutId id="2147483651" r:id="rId4"/>
    <p:sldLayoutId id="2147483663" r:id="rId5"/>
    <p:sldLayoutId id="2147483664" r:id="rId6"/>
    <p:sldLayoutId id="2147483652" r:id="rId7"/>
    <p:sldLayoutId id="2147483653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9D4BAA-6854-463C-9CCD-65F55F1D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1307940"/>
            <a:ext cx="11465560" cy="1651954"/>
          </a:xfrm>
        </p:spPr>
        <p:txBody>
          <a:bodyPr/>
          <a:lstStyle/>
          <a:p>
            <a:br>
              <a:rPr lang="es-ES" dirty="0"/>
            </a:br>
            <a:r>
              <a:rPr lang="es-ES" dirty="0"/>
              <a:t>DISPOSICIONES DE CIERRE</a:t>
            </a:r>
            <a:br>
              <a:rPr lang="es-ES" dirty="0"/>
            </a:br>
            <a:br>
              <a:rPr lang="es-ES" dirty="0"/>
            </a:b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Disposiciones especificas para el cierre del ejercicio presupuestario 2021</a:t>
            </a:r>
            <a:b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Oficio No. 307-A.-1896</a:t>
            </a:r>
            <a:br>
              <a:rPr lang="es-MX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254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43FBB3A-3382-46CB-A930-14ABE763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37758"/>
              </p:ext>
            </p:extLst>
          </p:nvPr>
        </p:nvGraphicFramePr>
        <p:xfrm>
          <a:off x="871870" y="110093"/>
          <a:ext cx="10694695" cy="58235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8063">
                  <a:extLst>
                    <a:ext uri="{9D8B030D-6E8A-4147-A177-3AD203B41FA5}">
                      <a16:colId xmlns:a16="http://schemas.microsoft.com/office/drawing/2014/main" val="378142056"/>
                    </a:ext>
                  </a:extLst>
                </a:gridCol>
                <a:gridCol w="5893694">
                  <a:extLst>
                    <a:ext uri="{9D8B030D-6E8A-4147-A177-3AD203B41FA5}">
                      <a16:colId xmlns:a16="http://schemas.microsoft.com/office/drawing/2014/main" val="1008825062"/>
                    </a:ext>
                  </a:extLst>
                </a:gridCol>
                <a:gridCol w="2662938">
                  <a:extLst>
                    <a:ext uri="{9D8B030D-6E8A-4147-A177-3AD203B41FA5}">
                      <a16:colId xmlns:a16="http://schemas.microsoft.com/office/drawing/2014/main" val="4238604647"/>
                    </a:ext>
                  </a:extLst>
                </a:gridCol>
              </a:tblGrid>
              <a:tr h="303896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RUBRO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CONCEPTO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FECHA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LIMITE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03512"/>
                  </a:ext>
                </a:extLst>
              </a:tr>
              <a:tr h="1215583">
                <a:tc>
                  <a:txBody>
                    <a:bodyPr/>
                    <a:lstStyle/>
                    <a:p>
                      <a:pPr algn="just"/>
                      <a:r>
                        <a:rPr lang="es-MX" b="1" dirty="0"/>
                        <a:t>Servicios</a:t>
                      </a:r>
                      <a:r>
                        <a:rPr lang="es-MX" b="1" baseline="0" dirty="0"/>
                        <a:t> Personales</a:t>
                      </a:r>
                      <a:endParaRPr lang="es-MX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Contrataciones con cargo al capitulo servicios personales (Plazas presupuestarias carácter permanente, eventual y honorarios)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08 octubre 2021 inicio procesos</a:t>
                      </a:r>
                    </a:p>
                    <a:p>
                      <a:pPr algn="just"/>
                      <a:endParaRPr lang="es-MX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16 de octubre 2021 contratación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83955"/>
                  </a:ext>
                </a:extLst>
              </a:tr>
              <a:tr h="835251">
                <a:tc>
                  <a:txBody>
                    <a:bodyPr/>
                    <a:lstStyle/>
                    <a:p>
                      <a:pPr algn="just"/>
                      <a:r>
                        <a:rPr lang="es-ES" b="1" dirty="0"/>
                        <a:t>Prestaciones </a:t>
                      </a:r>
                      <a:endParaRPr lang="es-MX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baseline="0" dirty="0">
                          <a:solidFill>
                            <a:schemeClr val="tx1"/>
                          </a:solidFill>
                        </a:rPr>
                        <a:t>Reembolso anteojos y dental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8 octubre 2021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61067"/>
                  </a:ext>
                </a:extLst>
              </a:tr>
              <a:tr h="835251">
                <a:tc rowSpan="2">
                  <a:txBody>
                    <a:bodyPr/>
                    <a:lstStyle/>
                    <a:p>
                      <a:pPr algn="just"/>
                      <a:r>
                        <a:rPr lang="es-MX" b="1" dirty="0"/>
                        <a:t>Adquisiciones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Inicio procedimientos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de Contratación (Licitación / Invitación a tres)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11 octubre 2021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87276"/>
                  </a:ext>
                </a:extLst>
              </a:tr>
              <a:tr h="68822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/>
                        <a:t>Adjudicación</a:t>
                      </a:r>
                      <a:r>
                        <a:rPr lang="es-MX" baseline="0" dirty="0"/>
                        <a:t> directa (PEDIDO)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11 octubre 2021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49254"/>
                  </a:ext>
                </a:extLst>
              </a:tr>
              <a:tr h="688228">
                <a:tc>
                  <a:txBody>
                    <a:bodyPr/>
                    <a:lstStyle/>
                    <a:p>
                      <a:pPr algn="just"/>
                      <a:r>
                        <a:rPr lang="es-MX" b="1" dirty="0"/>
                        <a:t>Viáticos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baseline="0" dirty="0"/>
                        <a:t>Recepción de comprobaciones de viáticos. (Comisiones posteriores al cierre, tramitar a través de reembolso)</a:t>
                      </a:r>
                    </a:p>
                    <a:p>
                      <a:pPr algn="just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15 diciembre 2021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(Cierre</a:t>
                      </a: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 de sistema)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02992"/>
                  </a:ext>
                </a:extLst>
              </a:tr>
              <a:tr h="642501">
                <a:tc>
                  <a:txBody>
                    <a:bodyPr/>
                    <a:lstStyle/>
                    <a:p>
                      <a:pPr algn="just"/>
                      <a:r>
                        <a:rPr lang="es-MX" b="1" dirty="0"/>
                        <a:t>Fondos en Administración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Privilegiar los que cierran en 2021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15 diciembre 2021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>
                          <a:solidFill>
                            <a:schemeClr val="tx1"/>
                          </a:solidFill>
                        </a:rPr>
                        <a:t>(Cierre de sistema)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436100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E37865C-BDD1-4B45-8C4F-11AB3569EDAD}"/>
              </a:ext>
            </a:extLst>
          </p:cNvPr>
          <p:cNvSpPr/>
          <p:nvPr/>
        </p:nvSpPr>
        <p:spPr>
          <a:xfrm>
            <a:off x="2951544" y="5786650"/>
            <a:ext cx="65998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RECURSO PRESUPUESTAL</a:t>
            </a:r>
          </a:p>
        </p:txBody>
      </p:sp>
    </p:spTree>
    <p:extLst>
      <p:ext uri="{BB962C8B-B14F-4D97-AF65-F5344CB8AC3E}">
        <p14:creationId xmlns:p14="http://schemas.microsoft.com/office/powerpoint/2010/main" val="134505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12900</TotalTime>
  <Words>134</Words>
  <Application>Microsoft Office PowerPoint</Application>
  <PresentationFormat>Panorámica</PresentationFormat>
  <Paragraphs>27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Montserrat SemiBold</vt:lpstr>
      <vt:lpstr>Arial</vt:lpstr>
      <vt:lpstr>Calibri</vt:lpstr>
      <vt:lpstr>Montserrat</vt:lpstr>
      <vt:lpstr>Montserrat Medium</vt:lpstr>
      <vt:lpstr>Tema 2021</vt:lpstr>
      <vt:lpstr> DISPOSICIONES DE CIERRE  Disposiciones especificas para el cierre del ejercicio presupuestario 2021 Oficio No. 307-A.-1896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Jassel Fernández Gómez</dc:creator>
  <cp:lastModifiedBy>Ma. Marisela Romero Manrique</cp:lastModifiedBy>
  <cp:revision>145</cp:revision>
  <cp:lastPrinted>2021-10-05T14:30:10Z</cp:lastPrinted>
  <dcterms:created xsi:type="dcterms:W3CDTF">2018-12-04T03:27:02Z</dcterms:created>
  <dcterms:modified xsi:type="dcterms:W3CDTF">2021-10-05T21:36:52Z</dcterms:modified>
</cp:coreProperties>
</file>