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6"/>
  </p:normalViewPr>
  <p:slideViewPr>
    <p:cSldViewPr snapToGrid="0" snapToObjects="1">
      <p:cViewPr varScale="1">
        <p:scale>
          <a:sx n="103" d="100"/>
          <a:sy n="103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chivos\ComunRH\RH\2024\ECCO\Plantillas_ECCO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chivos\ComunRH\RH\2024\ECCO\Libro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/>
              <a:t>Índice Global CIATEC A.C. 2019 - 2023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'Resultados fact x inst.'!$G$22</c:f>
              <c:strCache>
                <c:ptCount val="1"/>
                <c:pt idx="0">
                  <c:v>Índice Global APF 2019 - 2023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214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98-45FD-9B12-9A95D2FC3849}"/>
              </c:ext>
            </c:extLst>
          </c:dPt>
          <c:dPt>
            <c:idx val="1"/>
            <c:invertIfNegative val="0"/>
            <c:bubble3D val="0"/>
            <c:spPr>
              <a:solidFill>
                <a:srgbClr val="BC94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98-45FD-9B12-9A95D2FC3849}"/>
              </c:ext>
            </c:extLst>
          </c:dPt>
          <c:dPt>
            <c:idx val="2"/>
            <c:invertIfNegative val="0"/>
            <c:bubble3D val="0"/>
            <c:spPr>
              <a:solidFill>
                <a:srgbClr val="99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98-45FD-9B12-9A95D2FC3849}"/>
              </c:ext>
            </c:extLst>
          </c:dPt>
          <c:dPt>
            <c:idx val="3"/>
            <c:invertIfNegative val="0"/>
            <c:bubble3D val="0"/>
            <c:spPr>
              <a:solidFill>
                <a:srgbClr val="377D6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98-45FD-9B12-9A95D2FC384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98-45FD-9B12-9A95D2FC3849}"/>
              </c:ext>
            </c:extLst>
          </c:dPt>
          <c:dPt>
            <c:idx val="5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898-45FD-9B12-9A95D2FC38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'Resultados fact x inst.'!$F$23:$F$28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Promedio del índice global</c:v>
                </c:pt>
              </c:strCache>
            </c:strRef>
          </c:cat>
          <c:val>
            <c:numRef>
              <c:f>'Resultados fact x inst.'!$G$23:$G$28</c:f>
              <c:numCache>
                <c:formatCode>0.0</c:formatCode>
                <c:ptCount val="6"/>
                <c:pt idx="0">
                  <c:v>85.5</c:v>
                </c:pt>
                <c:pt idx="1">
                  <c:v>88.92</c:v>
                </c:pt>
                <c:pt idx="2">
                  <c:v>87.53</c:v>
                </c:pt>
                <c:pt idx="3">
                  <c:v>89.94</c:v>
                </c:pt>
                <c:pt idx="4">
                  <c:v>87.41</c:v>
                </c:pt>
                <c:pt idx="5" formatCode="General">
                  <c:v>87.860000000000014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98-45FD-9B12-9A95D2FC3849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9"/>
        <c:axId val="506861408"/>
        <c:axId val="506864320"/>
      </c:barChart>
      <c:catAx>
        <c:axId val="50686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506864320"/>
        <c:crosses val="autoZero"/>
        <c:auto val="1"/>
        <c:lblAlgn val="ctr"/>
        <c:lblOffset val="100"/>
        <c:noMultiLvlLbl val="0"/>
      </c:catAx>
      <c:valAx>
        <c:axId val="506864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0686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tserrat" panose="00000500000000000000" pitchFamily="2" charset="0"/>
        </a:defRPr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manist" panose="02000503000000020004"/>
                <a:ea typeface="+mn-ea"/>
                <a:cs typeface="+mn-cs"/>
              </a:defRPr>
            </a:pPr>
            <a:r>
              <a:rPr lang="es-MX"/>
              <a:t>Índice Global CIATEC &amp; APF</a:t>
            </a:r>
          </a:p>
        </c:rich>
      </c:tx>
      <c:layout>
        <c:manualLayout>
          <c:xMode val="edge"/>
          <c:yMode val="edge"/>
          <c:x val="0.2659279864887931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manist" panose="02000503000000020004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'CIATEC &amp; APF'!$G$22</c:f>
              <c:strCache>
                <c:ptCount val="1"/>
                <c:pt idx="0">
                  <c:v>CIATEC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EC1-46B2-896B-3829563DEEDF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EC1-46B2-896B-3829563DEEDF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EC1-46B2-896B-3829563DEEDF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EC1-46B2-896B-3829563DEEDF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EC1-46B2-896B-3829563DEEDF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EC1-46B2-896B-3829563DEEDF}"/>
              </c:ext>
            </c:extLst>
          </c:dPt>
          <c:dLbls>
            <c:dLbl>
              <c:idx val="5"/>
              <c:layout>
                <c:manualLayout>
                  <c:x val="4.4061300023452024E-3"/>
                  <c:y val="6.12674041579242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EC1-46B2-896B-3829563DE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Geomanist" panose="02000503000000020004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'CIATEC &amp; APF'!$F$23:$F$28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Promedio del índice global</c:v>
                </c:pt>
              </c:strCache>
            </c:strRef>
          </c:cat>
          <c:val>
            <c:numRef>
              <c:f>'CIATEC &amp; APF'!$G$23:$G$28</c:f>
              <c:numCache>
                <c:formatCode>0.0</c:formatCode>
                <c:ptCount val="6"/>
                <c:pt idx="0">
                  <c:v>85.5</c:v>
                </c:pt>
                <c:pt idx="1">
                  <c:v>88.92</c:v>
                </c:pt>
                <c:pt idx="2">
                  <c:v>87.53</c:v>
                </c:pt>
                <c:pt idx="3">
                  <c:v>89.94</c:v>
                </c:pt>
                <c:pt idx="4">
                  <c:v>87.41</c:v>
                </c:pt>
                <c:pt idx="5" formatCode="General">
                  <c:v>87.860000000000014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EC1-46B2-896B-3829563DEEDF}"/>
            </c:ext>
          </c:extLst>
        </c:ser>
        <c:ser>
          <c:idx val="1"/>
          <c:order val="1"/>
          <c:tx>
            <c:strRef>
              <c:f>'CIATEC &amp; APF'!$H$22</c:f>
              <c:strCache>
                <c:ptCount val="1"/>
                <c:pt idx="0">
                  <c:v>APF</c:v>
                </c:pt>
              </c:strCache>
            </c:strRef>
          </c:tx>
          <c:spPr>
            <a:solidFill>
              <a:srgbClr val="6E152E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6E152E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AEC1-46B2-896B-3829563DEEDF}"/>
              </c:ext>
            </c:extLst>
          </c:dPt>
          <c:dLbls>
            <c:dLbl>
              <c:idx val="5"/>
              <c:layout>
                <c:manualLayout>
                  <c:x val="-1.4687100007816623E-3"/>
                  <c:y val="-7.586305550257486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EC1-46B2-896B-3829563DE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Geomanist" panose="02000503000000020004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'CIATEC &amp; APF'!$F$23:$F$28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Promedio del índice global</c:v>
                </c:pt>
              </c:strCache>
            </c:strRef>
          </c:cat>
          <c:val>
            <c:numRef>
              <c:f>'CIATEC &amp; APF'!$H$23:$H$28</c:f>
              <c:numCache>
                <c:formatCode>General</c:formatCode>
                <c:ptCount val="6"/>
                <c:pt idx="0">
                  <c:v>81.900000000000006</c:v>
                </c:pt>
                <c:pt idx="1">
                  <c:v>81.7</c:v>
                </c:pt>
                <c:pt idx="2">
                  <c:v>80.900000000000006</c:v>
                </c:pt>
                <c:pt idx="3">
                  <c:v>81.900000000000006</c:v>
                </c:pt>
                <c:pt idx="4">
                  <c:v>80.900000000000006</c:v>
                </c:pt>
                <c:pt idx="5">
                  <c:v>81.460000000000008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EC1-46B2-896B-3829563DEEDF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6861408"/>
        <c:axId val="506864320"/>
      </c:barChart>
      <c:catAx>
        <c:axId val="50686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manist" panose="02000503000000020004"/>
                <a:ea typeface="+mn-ea"/>
                <a:cs typeface="+mn-cs"/>
              </a:defRPr>
            </a:pPr>
            <a:endParaRPr lang="es-MX"/>
          </a:p>
        </c:txPr>
        <c:crossAx val="506864320"/>
        <c:crosses val="autoZero"/>
        <c:auto val="1"/>
        <c:lblAlgn val="ctr"/>
        <c:lblOffset val="100"/>
        <c:noMultiLvlLbl val="0"/>
      </c:catAx>
      <c:valAx>
        <c:axId val="50686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manist" panose="02000503000000020004"/>
                <a:ea typeface="+mn-ea"/>
                <a:cs typeface="+mn-cs"/>
              </a:defRPr>
            </a:pPr>
            <a:endParaRPr lang="es-MX"/>
          </a:p>
        </c:txPr>
        <c:crossAx val="50686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eomanist" panose="02000503000000020004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Geomanist" panose="02000503000000020004"/>
        </a:defRPr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23/10/2024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707F855-B351-419C-8283-6DEED04B06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056729"/>
              </p:ext>
            </p:extLst>
          </p:nvPr>
        </p:nvGraphicFramePr>
        <p:xfrm>
          <a:off x="60960" y="2308022"/>
          <a:ext cx="10048240" cy="2317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8F816BB2-2FF0-4732-B2ED-84335F1B1400}"/>
              </a:ext>
            </a:extLst>
          </p:cNvPr>
          <p:cNvGrpSpPr/>
          <p:nvPr/>
        </p:nvGrpSpPr>
        <p:grpSpPr>
          <a:xfrm>
            <a:off x="1686557" y="4625031"/>
            <a:ext cx="8788402" cy="1907850"/>
            <a:chOff x="1788009" y="3016893"/>
            <a:chExt cx="4689815" cy="109328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0CF9EED-F4AA-42C3-B5DE-B2C3245B5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568" b="3300"/>
            <a:stretch/>
          </p:blipFill>
          <p:spPr>
            <a:xfrm>
              <a:off x="1788009" y="3427739"/>
              <a:ext cx="4689815" cy="682435"/>
            </a:xfrm>
            <a:prstGeom prst="rect">
              <a:avLst/>
            </a:prstGeom>
          </p:spPr>
        </p:pic>
        <p:sp>
          <p:nvSpPr>
            <p:cNvPr id="6" name="Abrir llave 5">
              <a:extLst>
                <a:ext uri="{FF2B5EF4-FFF2-40B4-BE49-F238E27FC236}">
                  <a16:creationId xmlns:a16="http://schemas.microsoft.com/office/drawing/2014/main" id="{0A657CCA-50CD-4EC9-9E1B-F319C000008D}"/>
                </a:ext>
              </a:extLst>
            </p:cNvPr>
            <p:cNvSpPr/>
            <p:nvPr/>
          </p:nvSpPr>
          <p:spPr>
            <a:xfrm rot="5400000">
              <a:off x="5698828" y="2804101"/>
              <a:ext cx="213398" cy="1138568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Montserrat" panose="00000500000000000000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559C953-A0D9-4A61-8E9A-5C5B1CF0B05B}"/>
                </a:ext>
              </a:extLst>
            </p:cNvPr>
            <p:cNvSpPr/>
            <p:nvPr/>
          </p:nvSpPr>
          <p:spPr>
            <a:xfrm>
              <a:off x="5295999" y="3016893"/>
              <a:ext cx="849742" cy="1609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tserrat" panose="00000500000000000000"/>
                </a:rPr>
                <a:t>CIATEC A.C.</a:t>
              </a:r>
              <a:endParaRPr lang="es-ES" sz="1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" panose="00000500000000000000"/>
              </a:endParaRP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DE469C52-1529-4D2E-A7B5-F8B84D738396}"/>
              </a:ext>
            </a:extLst>
          </p:cNvPr>
          <p:cNvSpPr/>
          <p:nvPr/>
        </p:nvSpPr>
        <p:spPr>
          <a:xfrm>
            <a:off x="674703" y="564550"/>
            <a:ext cx="93895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ES_tradnl" sz="2800" b="1" dirty="0">
                <a:solidFill>
                  <a:srgbClr val="6E0001"/>
                </a:solidFill>
                <a:latin typeface="Geomanist" panose="02000503000000020004"/>
              </a:rPr>
              <a:t>RESULTADOS ENCUESTA DE CLIMA Y CULTURA ORGANIZACIONAL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s-ES_tradnl" sz="2800" b="1" dirty="0">
                <a:solidFill>
                  <a:srgbClr val="6E0001"/>
                </a:solidFill>
                <a:latin typeface="Geomanist" panose="02000503000000020004"/>
              </a:rPr>
              <a:t> 2019-2023</a:t>
            </a:r>
            <a:endParaRPr lang="en-US" sz="2800" dirty="0">
              <a:solidFill>
                <a:srgbClr val="691C32"/>
              </a:solidFill>
              <a:latin typeface="Geomanist" panose="02000503000000020004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DC49DC4-1F1A-40AD-97F6-7C019E4DA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6" y="138384"/>
            <a:ext cx="994533" cy="6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B237E2-2A13-1281-C754-CA6653B3E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174897"/>
            <a:ext cx="1255733" cy="794151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D9BDD19-D644-426C-9911-C1A0F1BE38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66671"/>
              </p:ext>
            </p:extLst>
          </p:nvPr>
        </p:nvGraphicFramePr>
        <p:xfrm>
          <a:off x="266330" y="2149178"/>
          <a:ext cx="10076155" cy="419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6825F4BB-2527-4982-9F0D-25B6313840E3}"/>
              </a:ext>
            </a:extLst>
          </p:cNvPr>
          <p:cNvSpPr txBox="1">
            <a:spLocks/>
          </p:cNvSpPr>
          <p:nvPr/>
        </p:nvSpPr>
        <p:spPr>
          <a:xfrm>
            <a:off x="2905158" y="1242408"/>
            <a:ext cx="8465323" cy="6605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latin typeface="Geomanist" panose="02000503000000020004" pitchFamily="50" charset="0"/>
                <a:ea typeface="+mn-ea"/>
                <a:cs typeface="+mn-cs"/>
              </a:rPr>
              <a:t>Índice</a:t>
            </a:r>
            <a:r>
              <a:rPr lang="es-MX" sz="4800" b="1" dirty="0"/>
              <a:t> </a:t>
            </a:r>
            <a:r>
              <a:rPr lang="es-MX" sz="3600" b="1" dirty="0">
                <a:latin typeface="Geomanist" panose="02000503000000020004" pitchFamily="50" charset="0"/>
                <a:ea typeface="+mn-ea"/>
                <a:cs typeface="+mn-cs"/>
              </a:rPr>
              <a:t>Global CIATEC &amp; </a:t>
            </a:r>
            <a:r>
              <a:rPr lang="es-MX" sz="3600" b="1" dirty="0" err="1">
                <a:latin typeface="Geomanist" panose="02000503000000020004" pitchFamily="50" charset="0"/>
                <a:ea typeface="+mn-ea"/>
                <a:cs typeface="+mn-cs"/>
              </a:rPr>
              <a:t>APF</a:t>
            </a:r>
            <a:endParaRPr lang="es-MX" sz="3600" b="1" dirty="0">
              <a:latin typeface="Geomanist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34</Words>
  <Application>Microsoft Office PowerPoint</Application>
  <PresentationFormat>Panorámica</PresentationFormat>
  <Paragraphs>6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Geomanist</vt:lpstr>
      <vt:lpstr>MadrePatria</vt:lpstr>
      <vt:lpstr>Montserrat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Gloria Rangel</cp:lastModifiedBy>
  <cp:revision>24</cp:revision>
  <dcterms:created xsi:type="dcterms:W3CDTF">2024-10-01T20:00:48Z</dcterms:created>
  <dcterms:modified xsi:type="dcterms:W3CDTF">2024-10-23T14:24:14Z</dcterms:modified>
</cp:coreProperties>
</file>